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73" r:id="rId10"/>
    <p:sldId id="274" r:id="rId11"/>
    <p:sldId id="275" r:id="rId12"/>
    <p:sldId id="276" r:id="rId13"/>
    <p:sldId id="277" r:id="rId14"/>
    <p:sldId id="278" r:id="rId15"/>
    <p:sldId id="283" r:id="rId16"/>
    <p:sldId id="289" r:id="rId17"/>
    <p:sldId id="270" r:id="rId18"/>
    <p:sldId id="290" r:id="rId19"/>
    <p:sldId id="288" r:id="rId20"/>
    <p:sldId id="291" r:id="rId21"/>
    <p:sldId id="285" r:id="rId22"/>
    <p:sldId id="272" r:id="rId23"/>
    <p:sldId id="271" r:id="rId24"/>
    <p:sldId id="264" r:id="rId25"/>
    <p:sldId id="265" r:id="rId26"/>
    <p:sldId id="266" r:id="rId27"/>
    <p:sldId id="267" r:id="rId28"/>
    <p:sldId id="284" r:id="rId29"/>
    <p:sldId id="287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22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0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305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66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05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238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99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58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65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71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9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FD18A8-2D76-448E-A968-6D60B7C7515B}" type="datetimeFigureOut">
              <a:rPr lang="sk-SK" smtClean="0"/>
              <a:t>13. 3. 2021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F956ED7-7BA2-4C13-A7B2-A0905BDDF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428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vzs.mil.sk/352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Pozemná príprava navigačné lety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762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Meranie a výpočty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6036" y="1501726"/>
            <a:ext cx="9784080" cy="4206240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a) TÚZ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Na mape odmeriame uhlomerom na priesečníku </a:t>
            </a:r>
            <a:r>
              <a:rPr lang="sk-SK" dirty="0" err="1">
                <a:solidFill>
                  <a:schemeClr val="bg1"/>
                </a:solidFill>
              </a:rPr>
              <a:t>kurzovky</a:t>
            </a:r>
            <a:r>
              <a:rPr lang="sk-SK" dirty="0">
                <a:solidFill>
                  <a:schemeClr val="bg1"/>
                </a:solidFill>
              </a:rPr>
              <a:t> a poludníka a zapíšeme do tabuľky navigačného štítku tromi číslicami.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13" y="2478223"/>
            <a:ext cx="4952051" cy="40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Meranie a výpočty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2919" y="1517553"/>
            <a:ext cx="9784080" cy="4206240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b) </a:t>
            </a:r>
            <a:r>
              <a:rPr lang="sk-SK" b="1" dirty="0" smtClean="0">
                <a:solidFill>
                  <a:schemeClr val="bg1"/>
                </a:solidFill>
              </a:rPr>
              <a:t>S (vzdialenosť)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Pravítkom odmeriame vzdialenosť zo stredov krúžkov (</a:t>
            </a:r>
            <a:r>
              <a:rPr lang="sk-SK" dirty="0" err="1">
                <a:solidFill>
                  <a:schemeClr val="bg1"/>
                </a:solidFill>
              </a:rPr>
              <a:t>VBT,OBT,KBT</a:t>
            </a:r>
            <a:r>
              <a:rPr lang="sk-SK" dirty="0">
                <a:solidFill>
                  <a:schemeClr val="bg1"/>
                </a:solidFill>
              </a:rPr>
              <a:t>). Nameranú vzdialenosť v cm násobíme x 5 a dostaneme km, ktoré zaokrúhlime na celé alebo zvolíme pravítko v mierke, pomocou ktorého priamo bez počítania odmeriame vzdialenosť. Zapíšeme do tabuľky navigačného štítku.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4" y="3620673"/>
            <a:ext cx="6249572" cy="27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Meranie a výpočty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2919" y="1554479"/>
            <a:ext cx="9784080" cy="4206240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c) vplyv vetra na let, </a:t>
            </a:r>
            <a:r>
              <a:rPr lang="sk-SK" b="1" dirty="0" err="1">
                <a:solidFill>
                  <a:schemeClr val="bg1"/>
                </a:solidFill>
              </a:rPr>
              <a:t>UZ</a:t>
            </a:r>
            <a:r>
              <a:rPr lang="sk-SK" b="1" dirty="0">
                <a:solidFill>
                  <a:schemeClr val="bg1"/>
                </a:solidFill>
              </a:rPr>
              <a:t> (uhol </a:t>
            </a:r>
            <a:r>
              <a:rPr lang="sk-SK" b="1" dirty="0" err="1">
                <a:solidFill>
                  <a:schemeClr val="bg1"/>
                </a:solidFill>
              </a:rPr>
              <a:t>znosu</a:t>
            </a:r>
            <a:r>
              <a:rPr lang="sk-SK" b="1" dirty="0">
                <a:solidFill>
                  <a:schemeClr val="bg1"/>
                </a:solidFill>
              </a:rPr>
              <a:t>), </a:t>
            </a:r>
            <a:r>
              <a:rPr lang="sk-SK" b="1" dirty="0" err="1">
                <a:solidFill>
                  <a:schemeClr val="bg1"/>
                </a:solidFill>
              </a:rPr>
              <a:t>TR</a:t>
            </a:r>
            <a:r>
              <a:rPr lang="sk-SK" b="1" dirty="0">
                <a:solidFill>
                  <a:schemeClr val="bg1"/>
                </a:solidFill>
              </a:rPr>
              <a:t> (traťovú rýchlosť)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Pomocou navigačného pravítka (podľa zvoleného typu) vypočítame vplyv vetra na let</a:t>
            </a:r>
            <a:r>
              <a:rPr lang="sk-SK" dirty="0" smtClean="0">
                <a:solidFill>
                  <a:schemeClr val="bg1"/>
                </a:solidFill>
              </a:rPr>
              <a:t>, uhol </a:t>
            </a:r>
            <a:r>
              <a:rPr lang="sk-SK" dirty="0" err="1">
                <a:solidFill>
                  <a:schemeClr val="bg1"/>
                </a:solidFill>
              </a:rPr>
              <a:t>znosu</a:t>
            </a:r>
            <a:r>
              <a:rPr lang="sk-SK" dirty="0">
                <a:solidFill>
                  <a:schemeClr val="bg1"/>
                </a:solidFill>
              </a:rPr>
              <a:t> a traťovú rýchlosť.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7" y="2783471"/>
            <a:ext cx="3807069" cy="37205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69" y="2783472"/>
            <a:ext cx="4371344" cy="32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Meranie a výpočty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d) t (čas)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Poznáme svoju </a:t>
            </a:r>
            <a:r>
              <a:rPr lang="sk-SK" dirty="0" err="1">
                <a:solidFill>
                  <a:schemeClr val="bg1"/>
                </a:solidFill>
              </a:rPr>
              <a:t>TR</a:t>
            </a:r>
            <a:r>
              <a:rPr lang="sk-SK" dirty="0">
                <a:solidFill>
                  <a:schemeClr val="bg1"/>
                </a:solidFill>
              </a:rPr>
              <a:t> v km/h, prípadne v KT. Poznáme vzdialenosť S v km, prípadne v NM. Čas vypočítame buď pomocou navigačného pravítka alebo pomocou vzorca s=v.t, kde s=dráha, v=rýchlosť a t=čas. </a:t>
            </a:r>
            <a:endParaRPr lang="sk-SK" dirty="0" smtClean="0">
              <a:solidFill>
                <a:schemeClr val="bg1"/>
              </a:solidFill>
            </a:endParaRP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POZOR</a:t>
            </a:r>
            <a:r>
              <a:rPr lang="sk-SK" dirty="0">
                <a:solidFill>
                  <a:schemeClr val="bg1"/>
                </a:solidFill>
              </a:rPr>
              <a:t>, všetky dosadené hodnoty musia byť v rovnakých jednotkách.  Zapíšeme do tabuľky navigačného štítku. Pre </a:t>
            </a:r>
            <a:r>
              <a:rPr lang="sk-SK" dirty="0" err="1">
                <a:solidFill>
                  <a:schemeClr val="bg1"/>
                </a:solidFill>
              </a:rPr>
              <a:t>nastúpanie</a:t>
            </a:r>
            <a:r>
              <a:rPr lang="sk-SK" dirty="0">
                <a:solidFill>
                  <a:schemeClr val="bg1"/>
                </a:solidFill>
              </a:rPr>
              <a:t> na </a:t>
            </a:r>
            <a:r>
              <a:rPr lang="sk-SK" dirty="0" err="1">
                <a:solidFill>
                  <a:schemeClr val="bg1"/>
                </a:solidFill>
              </a:rPr>
              <a:t>VBT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sklesanie</a:t>
            </a:r>
            <a:r>
              <a:rPr lang="sk-SK" dirty="0">
                <a:solidFill>
                  <a:schemeClr val="bg1"/>
                </a:solidFill>
              </a:rPr>
              <a:t> z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 budeme plánovať čas 2x3 min.</a:t>
            </a:r>
          </a:p>
        </p:txBody>
      </p:sp>
    </p:spTree>
    <p:extLst>
      <p:ext uri="{BB962C8B-B14F-4D97-AF65-F5344CB8AC3E}">
        <p14:creationId xmlns:p14="http://schemas.microsoft.com/office/powerpoint/2010/main" val="9629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Meranie a výpočty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e) výpočet spotreby </a:t>
            </a:r>
            <a:r>
              <a:rPr lang="sk-SK" b="1" dirty="0" err="1">
                <a:solidFill>
                  <a:schemeClr val="bg1"/>
                </a:solidFill>
              </a:rPr>
              <a:t>LPH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Jednotkou spotreby </a:t>
            </a:r>
            <a:r>
              <a:rPr lang="sk-SK" dirty="0" err="1">
                <a:solidFill>
                  <a:schemeClr val="bg1"/>
                </a:solidFill>
              </a:rPr>
              <a:t>LPH</a:t>
            </a:r>
            <a:r>
              <a:rPr lang="sk-SK" dirty="0">
                <a:solidFill>
                  <a:schemeClr val="bg1"/>
                </a:solidFill>
              </a:rPr>
              <a:t> nie sú litre/100km, ale </a:t>
            </a:r>
            <a:r>
              <a:rPr lang="sk-SK" b="1" dirty="0">
                <a:solidFill>
                  <a:schemeClr val="bg1"/>
                </a:solidFill>
              </a:rPr>
              <a:t>litre/1 hod</a:t>
            </a:r>
            <a:r>
              <a:rPr lang="sk-SK" dirty="0">
                <a:solidFill>
                  <a:schemeClr val="bg1"/>
                </a:solidFill>
              </a:rPr>
              <a:t>.!!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Pre účely výpočtu potrebného množstva paliva na let vychádzame z empiricky získaných hodnôt, ktoré v sebe zahŕňajú rôzne odchýlky jednotlivých lietadiel. Po spočítaní vypočítaných časov na jednotlivých ramenách a časov pre </a:t>
            </a:r>
            <a:r>
              <a:rPr lang="sk-SK" dirty="0" smtClean="0">
                <a:solidFill>
                  <a:schemeClr val="bg1"/>
                </a:solidFill>
              </a:rPr>
              <a:t>stúpanie </a:t>
            </a:r>
            <a:r>
              <a:rPr lang="sk-SK" dirty="0">
                <a:solidFill>
                  <a:schemeClr val="bg1"/>
                </a:solidFill>
              </a:rPr>
              <a:t>na </a:t>
            </a:r>
            <a:r>
              <a:rPr lang="sk-SK" dirty="0" err="1">
                <a:solidFill>
                  <a:schemeClr val="bg1"/>
                </a:solidFill>
              </a:rPr>
              <a:t>VBT</a:t>
            </a:r>
            <a:r>
              <a:rPr lang="sk-SK" dirty="0">
                <a:solidFill>
                  <a:schemeClr val="bg1"/>
                </a:solidFill>
              </a:rPr>
              <a:t> a</a:t>
            </a:r>
            <a:r>
              <a:rPr lang="sk-SK">
                <a:solidFill>
                  <a:schemeClr val="bg1"/>
                </a:solidFill>
              </a:rPr>
              <a:t> </a:t>
            </a:r>
            <a:r>
              <a:rPr lang="sk-SK" smtClean="0">
                <a:solidFill>
                  <a:schemeClr val="bg1"/>
                </a:solidFill>
              </a:rPr>
              <a:t>klesanie </a:t>
            </a:r>
            <a:r>
              <a:rPr lang="sk-SK" dirty="0">
                <a:solidFill>
                  <a:schemeClr val="bg1"/>
                </a:solidFill>
              </a:rPr>
              <a:t>z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 poznáme celkový čas na trati. Vlastný výpočet spotreby vykonávame buď pomocou navigačného pravítka alebo pomocou vzorca </a:t>
            </a:r>
            <a:r>
              <a:rPr lang="sk-SK" dirty="0" err="1">
                <a:solidFill>
                  <a:schemeClr val="bg1"/>
                </a:solidFill>
              </a:rPr>
              <a:t>LPH</a:t>
            </a:r>
            <a:r>
              <a:rPr lang="sk-SK" dirty="0">
                <a:solidFill>
                  <a:schemeClr val="bg1"/>
                </a:solidFill>
              </a:rPr>
              <a:t>=čas x spotreba. POZOR na správne jednotky času voči spotrebe. Keďže jedno rameno trate môže byť kratšie ako jedna hodina, je potrebné si minúty prepočítať na hodiny a potom násobiť spotrebou. Výpočet zapíšeme do príslušnej časti navigačného štítku.</a:t>
            </a:r>
          </a:p>
        </p:txBody>
      </p:sp>
    </p:spTree>
    <p:extLst>
      <p:ext uri="{BB962C8B-B14F-4D97-AF65-F5344CB8AC3E}">
        <p14:creationId xmlns:p14="http://schemas.microsoft.com/office/powerpoint/2010/main" val="40687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Situácia - Slepá mapa</a:t>
            </a:r>
            <a:endParaRPr lang="sk-SK" b="1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38" y="2494112"/>
            <a:ext cx="5997242" cy="4206875"/>
          </a:xfrm>
        </p:spPr>
      </p:pic>
      <p:sp>
        <p:nvSpPr>
          <p:cNvPr id="10" name="Obdĺžnik 9"/>
          <p:cNvSpPr/>
          <p:nvPr/>
        </p:nvSpPr>
        <p:spPr>
          <a:xfrm>
            <a:off x="1202919" y="1570782"/>
            <a:ext cx="1026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Pre navigačné lety je potrebné, aby si žiak-pilot </a:t>
            </a:r>
            <a:r>
              <a:rPr lang="sk-SK" dirty="0" smtClean="0">
                <a:solidFill>
                  <a:schemeClr val="bg1"/>
                </a:solidFill>
              </a:rPr>
              <a:t>prekreslil </a:t>
            </a:r>
            <a:r>
              <a:rPr lang="sk-SK" dirty="0">
                <a:solidFill>
                  <a:schemeClr val="bg1"/>
                </a:solidFill>
              </a:rPr>
              <a:t>situáciu z mapy </a:t>
            </a:r>
            <a:r>
              <a:rPr lang="sk-SK" dirty="0" smtClean="0">
                <a:solidFill>
                  <a:schemeClr val="bg1"/>
                </a:solidFill>
              </a:rPr>
              <a:t>na </a:t>
            </a:r>
            <a:r>
              <a:rPr lang="sk-SK" dirty="0">
                <a:solidFill>
                  <a:schemeClr val="bg1"/>
                </a:solidFill>
              </a:rPr>
              <a:t>čistý papier. Situáciou je myslené, aby bola zakreslená navrhnutá trať a významné navigačné objekty, ktoré majú byť počas letu preletené</a:t>
            </a:r>
          </a:p>
        </p:txBody>
      </p:sp>
    </p:spTree>
    <p:extLst>
      <p:ext uri="{BB962C8B-B14F-4D97-AF65-F5344CB8AC3E}">
        <p14:creationId xmlns:p14="http://schemas.microsoft.com/office/powerpoint/2010/main" val="12935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Voľba výšky trate – cestovné hladiny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2919" y="1572064"/>
            <a:ext cx="9784080" cy="4206240"/>
          </a:xfrm>
        </p:spPr>
        <p:txBody>
          <a:bodyPr/>
          <a:lstStyle/>
          <a:p>
            <a:r>
              <a:rPr lang="sk-SK" sz="2000" dirty="0">
                <a:solidFill>
                  <a:schemeClr val="bg1"/>
                </a:solidFill>
              </a:rPr>
              <a:t>S výnimkou letov vetroňov a </a:t>
            </a:r>
            <a:r>
              <a:rPr lang="sk-SK" sz="2000" dirty="0" err="1">
                <a:solidFill>
                  <a:schemeClr val="bg1"/>
                </a:solidFill>
              </a:rPr>
              <a:t>horúcovzdušných</a:t>
            </a:r>
            <a:r>
              <a:rPr lang="sk-SK" sz="2000" dirty="0">
                <a:solidFill>
                  <a:schemeClr val="bg1"/>
                </a:solidFill>
              </a:rPr>
              <a:t> balónov a </a:t>
            </a:r>
            <a:r>
              <a:rPr lang="sk-SK" sz="2000" dirty="0" smtClean="0">
                <a:solidFill>
                  <a:schemeClr val="bg1"/>
                </a:solidFill>
              </a:rPr>
              <a:t>s výnimkou prípadov, keď </a:t>
            </a:r>
            <a:r>
              <a:rPr lang="sk-SK" sz="2000" dirty="0">
                <a:solidFill>
                  <a:schemeClr val="bg1"/>
                </a:solidFill>
              </a:rPr>
              <a:t>je v letovom povolení stanovené inak, </a:t>
            </a:r>
            <a:r>
              <a:rPr lang="sk-SK" sz="2000" dirty="0" smtClean="0">
                <a:solidFill>
                  <a:schemeClr val="bg1"/>
                </a:solidFill>
              </a:rPr>
              <a:t>lety </a:t>
            </a:r>
            <a:r>
              <a:rPr lang="sk-SK" sz="2000" dirty="0" err="1" smtClean="0">
                <a:solidFill>
                  <a:schemeClr val="bg1"/>
                </a:solidFill>
              </a:rPr>
              <a:t>VFR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>
                <a:solidFill>
                  <a:schemeClr val="bg1"/>
                </a:solidFill>
              </a:rPr>
              <a:t>v cestovnej hladine nad 900 m (3 000 </a:t>
            </a:r>
            <a:r>
              <a:rPr lang="sk-SK" sz="2000" dirty="0" err="1">
                <a:solidFill>
                  <a:schemeClr val="bg1"/>
                </a:solidFill>
              </a:rPr>
              <a:t>ft</a:t>
            </a:r>
            <a:r>
              <a:rPr lang="sk-SK" sz="2000" dirty="0">
                <a:solidFill>
                  <a:schemeClr val="bg1"/>
                </a:solidFill>
              </a:rPr>
              <a:t>) </a:t>
            </a:r>
            <a:r>
              <a:rPr lang="sk-SK" sz="2000" dirty="0" err="1" smtClean="0">
                <a:solidFill>
                  <a:schemeClr val="bg1"/>
                </a:solidFill>
              </a:rPr>
              <a:t>AGL</a:t>
            </a:r>
            <a:r>
              <a:rPr lang="sk-SK" sz="2000" dirty="0" smtClean="0">
                <a:solidFill>
                  <a:schemeClr val="bg1"/>
                </a:solidFill>
              </a:rPr>
              <a:t> sa musia vykonávať </a:t>
            </a:r>
            <a:r>
              <a:rPr lang="sk-SK" sz="2000" dirty="0">
                <a:solidFill>
                  <a:schemeClr val="bg1"/>
                </a:solidFill>
              </a:rPr>
              <a:t>v hladine, ktorá zodpovedá letenej trati, stanovenej v tabuľke cestovných hladín</a:t>
            </a:r>
            <a:r>
              <a:rPr lang="sk-SK" sz="2000" dirty="0" smtClean="0">
                <a:solidFill>
                  <a:schemeClr val="bg1"/>
                </a:solidFill>
              </a:rPr>
              <a:t>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48" y="2793150"/>
            <a:ext cx="7037130" cy="38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Výškový profil trate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2919" y="1572064"/>
            <a:ext cx="9784080" cy="420624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Ďalej je potrebné pripraviť </a:t>
            </a:r>
            <a:r>
              <a:rPr lang="sk-SK" dirty="0">
                <a:solidFill>
                  <a:schemeClr val="bg1"/>
                </a:solidFill>
              </a:rPr>
              <a:t>výškový profil </a:t>
            </a:r>
            <a:r>
              <a:rPr lang="sk-SK" dirty="0" smtClean="0">
                <a:solidFill>
                  <a:schemeClr val="bg1"/>
                </a:solidFill>
              </a:rPr>
              <a:t>trate, kde sú zakreslené prekážky a priestory, </a:t>
            </a:r>
            <a:r>
              <a:rPr lang="sk-SK" dirty="0">
                <a:solidFill>
                  <a:schemeClr val="bg1"/>
                </a:solidFill>
              </a:rPr>
              <a:t>ktoré majú </a:t>
            </a:r>
            <a:r>
              <a:rPr lang="sk-SK" dirty="0" smtClean="0">
                <a:solidFill>
                  <a:schemeClr val="bg1"/>
                </a:solidFill>
              </a:rPr>
              <a:t>(môžu) byť </a:t>
            </a:r>
            <a:r>
              <a:rPr lang="sk-SK" dirty="0">
                <a:solidFill>
                  <a:schemeClr val="bg1"/>
                </a:solidFill>
              </a:rPr>
              <a:t>počas letu preletené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15" y="2617177"/>
            <a:ext cx="756208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Výškový profil trate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2919" y="1572064"/>
            <a:ext cx="9784080" cy="420624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 navigačného </a:t>
            </a:r>
            <a:r>
              <a:rPr lang="sk-SK" dirty="0" err="1" smtClean="0">
                <a:solidFill>
                  <a:schemeClr val="bg1"/>
                </a:solidFill>
              </a:rPr>
              <a:t>SW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67" y="2033954"/>
            <a:ext cx="9517383" cy="39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Výškový profil trate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2919" y="1572064"/>
            <a:ext cx="9784080" cy="420624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Ako bude vyzerať výškový profil pre takúto trať?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50" y="2088918"/>
            <a:ext cx="9996357" cy="3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Príprava na navigačný let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000" dirty="0">
                <a:solidFill>
                  <a:schemeClr val="bg1"/>
                </a:solidFill>
              </a:rPr>
              <a:t>Navigačná príprava obsahuje: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1. Voľbu trate.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2. Prípravu </a:t>
            </a:r>
            <a:r>
              <a:rPr lang="sk-SK" dirty="0">
                <a:solidFill>
                  <a:schemeClr val="bg1"/>
                </a:solidFill>
              </a:rPr>
              <a:t>mapy (zákres, časové úsečky, jej podrobné preštudovanie a zloženie).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3. Zákres </a:t>
            </a:r>
            <a:r>
              <a:rPr lang="sk-SK" dirty="0">
                <a:solidFill>
                  <a:schemeClr val="bg1"/>
                </a:solidFill>
              </a:rPr>
              <a:t>výškového profilu trate.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4. Stanovenie </a:t>
            </a:r>
            <a:r>
              <a:rPr lang="sk-SK" dirty="0">
                <a:solidFill>
                  <a:schemeClr val="bg1"/>
                </a:solidFill>
              </a:rPr>
              <a:t>náhradných letísk pre vybranú trať.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5. Informácie o:</a:t>
            </a:r>
            <a:endParaRPr lang="sk-SK" dirty="0">
              <a:solidFill>
                <a:schemeClr val="bg1"/>
              </a:solidFill>
            </a:endParaRP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sz="1900" dirty="0" smtClean="0">
                <a:solidFill>
                  <a:schemeClr val="bg1"/>
                </a:solidFill>
              </a:rPr>
              <a:t>obmedzených </a:t>
            </a:r>
            <a:r>
              <a:rPr lang="sk-SK" sz="1900" dirty="0">
                <a:solidFill>
                  <a:schemeClr val="bg1"/>
                </a:solidFill>
              </a:rPr>
              <a:t>a zakázaných </a:t>
            </a:r>
            <a:r>
              <a:rPr lang="sk-SK" sz="1900" dirty="0" smtClean="0">
                <a:solidFill>
                  <a:schemeClr val="bg1"/>
                </a:solidFill>
              </a:rPr>
              <a:t>priestoroch,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sk-SK" sz="1900" dirty="0">
                <a:solidFill>
                  <a:schemeClr val="bg1"/>
                </a:solidFill>
              </a:rPr>
              <a:t> </a:t>
            </a:r>
            <a:r>
              <a:rPr lang="sk-SK" sz="1900" dirty="0" smtClean="0">
                <a:solidFill>
                  <a:schemeClr val="bg1"/>
                </a:solidFill>
              </a:rPr>
              <a:t>meteorologickej </a:t>
            </a:r>
            <a:r>
              <a:rPr lang="sk-SK" sz="1900" dirty="0">
                <a:solidFill>
                  <a:schemeClr val="bg1"/>
                </a:solidFill>
              </a:rPr>
              <a:t>situácii (na trati a okolí</a:t>
            </a:r>
            <a:r>
              <a:rPr lang="sk-SK" sz="1900" dirty="0" smtClean="0">
                <a:solidFill>
                  <a:schemeClr val="bg1"/>
                </a:solidFill>
              </a:rPr>
              <a:t>),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sk-SK" sz="1900" dirty="0">
                <a:solidFill>
                  <a:schemeClr val="bg1"/>
                </a:solidFill>
              </a:rPr>
              <a:t> </a:t>
            </a:r>
            <a:r>
              <a:rPr lang="sk-SK" sz="1900" dirty="0" smtClean="0">
                <a:solidFill>
                  <a:schemeClr val="bg1"/>
                </a:solidFill>
              </a:rPr>
              <a:t>letiskách </a:t>
            </a:r>
            <a:r>
              <a:rPr lang="sk-SK" sz="1900" dirty="0">
                <a:solidFill>
                  <a:schemeClr val="bg1"/>
                </a:solidFill>
              </a:rPr>
              <a:t>- na trati, náhradných, </a:t>
            </a:r>
            <a:r>
              <a:rPr lang="sk-SK" sz="1900" dirty="0" err="1">
                <a:solidFill>
                  <a:schemeClr val="bg1"/>
                </a:solidFill>
              </a:rPr>
              <a:t>KBT</a:t>
            </a:r>
            <a:r>
              <a:rPr lang="sk-SK" sz="19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6. Výpočty </a:t>
            </a:r>
            <a:r>
              <a:rPr lang="sk-SK" dirty="0">
                <a:solidFill>
                  <a:schemeClr val="bg1"/>
                </a:solidFill>
              </a:rPr>
              <a:t>navigačných prvkov pre let.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7. Prípravu </a:t>
            </a:r>
            <a:r>
              <a:rPr lang="sk-SK" dirty="0">
                <a:solidFill>
                  <a:schemeClr val="bg1"/>
                </a:solidFill>
              </a:rPr>
              <a:t>navigačného štítku pred letom a jeho vedenie za letu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Výškový profil trate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2919" y="1572064"/>
            <a:ext cx="9784080" cy="4206240"/>
          </a:xfrm>
        </p:spPr>
        <p:txBody>
          <a:bodyPr/>
          <a:lstStyle/>
          <a:p>
            <a:endParaRPr lang="sk-SK" dirty="0" smtClean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13" y="1639747"/>
            <a:ext cx="10372492" cy="42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Navigačný štítok - vyplnenie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92" y="1365738"/>
            <a:ext cx="3833100" cy="5401187"/>
          </a:xfrm>
        </p:spPr>
      </p:pic>
    </p:spTree>
    <p:extLst>
      <p:ext uri="{BB962C8B-B14F-4D97-AF65-F5344CB8AC3E}">
        <p14:creationId xmlns:p14="http://schemas.microsoft.com/office/powerpoint/2010/main" val="13386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Navigačný </a:t>
            </a:r>
            <a:r>
              <a:rPr lang="sk-SK" b="1" dirty="0" smtClean="0"/>
              <a:t>štítok – práca počas letu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Ako posledný </a:t>
            </a:r>
            <a:r>
              <a:rPr lang="sk-SK" dirty="0" err="1">
                <a:solidFill>
                  <a:schemeClr val="bg1"/>
                </a:solidFill>
              </a:rPr>
              <a:t>PÚ</a:t>
            </a:r>
            <a:r>
              <a:rPr lang="sk-SK" dirty="0">
                <a:solidFill>
                  <a:schemeClr val="bg1"/>
                </a:solidFill>
              </a:rPr>
              <a:t> pred vzletom na vyčkávacom mieste zapíšeme do </a:t>
            </a:r>
            <a:r>
              <a:rPr lang="sk-SK" dirty="0" err="1">
                <a:solidFill>
                  <a:schemeClr val="bg1"/>
                </a:solidFill>
              </a:rPr>
              <a:t>kolonky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navig</a:t>
            </a:r>
            <a:r>
              <a:rPr lang="sk-SK" dirty="0">
                <a:solidFill>
                  <a:schemeClr val="bg1"/>
                </a:solidFill>
              </a:rPr>
              <a:t>. štítku "čas vzletu", formou t + 1min. (1 min. pre vstup na </a:t>
            </a:r>
            <a:r>
              <a:rPr lang="sk-SK" dirty="0" err="1">
                <a:solidFill>
                  <a:schemeClr val="bg1"/>
                </a:solidFill>
              </a:rPr>
              <a:t>RWY</a:t>
            </a:r>
            <a:r>
              <a:rPr lang="sk-SK" dirty="0">
                <a:solidFill>
                  <a:schemeClr val="bg1"/>
                </a:solidFill>
              </a:rPr>
              <a:t> + </a:t>
            </a:r>
            <a:r>
              <a:rPr lang="sk-SK" dirty="0" err="1">
                <a:solidFill>
                  <a:schemeClr val="bg1"/>
                </a:solidFill>
              </a:rPr>
              <a:t>PÚ</a:t>
            </a:r>
            <a:r>
              <a:rPr lang="sk-SK" dirty="0">
                <a:solidFill>
                  <a:schemeClr val="bg1"/>
                </a:solidFill>
              </a:rPr>
              <a:t> na mieste vzletu).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Minútu </a:t>
            </a:r>
            <a:r>
              <a:rPr lang="sk-SK" dirty="0">
                <a:solidFill>
                  <a:schemeClr val="bg1"/>
                </a:solidFill>
              </a:rPr>
              <a:t>pred dosiahnutím </a:t>
            </a:r>
            <a:r>
              <a:rPr lang="sk-SK" dirty="0" err="1">
                <a:solidFill>
                  <a:schemeClr val="bg1"/>
                </a:solidFill>
              </a:rPr>
              <a:t>VBT</a:t>
            </a:r>
            <a:r>
              <a:rPr lang="sk-SK" dirty="0">
                <a:solidFill>
                  <a:schemeClr val="bg1"/>
                </a:solidFill>
              </a:rPr>
              <a:t> zapíšeme skutočný čas vedľa vypočítaného času ETA na </a:t>
            </a:r>
            <a:r>
              <a:rPr lang="sk-SK" dirty="0" err="1">
                <a:solidFill>
                  <a:schemeClr val="bg1"/>
                </a:solidFill>
              </a:rPr>
              <a:t>VBT</a:t>
            </a:r>
            <a:r>
              <a:rPr lang="sk-SK" dirty="0">
                <a:solidFill>
                  <a:schemeClr val="bg1"/>
                </a:solidFill>
              </a:rPr>
              <a:t>. K tomuto skutočnému času na </a:t>
            </a:r>
            <a:r>
              <a:rPr lang="sk-SK" dirty="0" err="1">
                <a:solidFill>
                  <a:schemeClr val="bg1"/>
                </a:solidFill>
              </a:rPr>
              <a:t>VBT</a:t>
            </a:r>
            <a:r>
              <a:rPr lang="sk-SK" dirty="0">
                <a:solidFill>
                  <a:schemeClr val="bg1"/>
                </a:solidFill>
              </a:rPr>
              <a:t> pripočítame čas letu na </a:t>
            </a:r>
            <a:r>
              <a:rPr lang="sk-SK" dirty="0" err="1">
                <a:solidFill>
                  <a:schemeClr val="bg1"/>
                </a:solidFill>
              </a:rPr>
              <a:t>OBT</a:t>
            </a:r>
            <a:r>
              <a:rPr lang="sk-SK" dirty="0">
                <a:solidFill>
                  <a:schemeClr val="bg1"/>
                </a:solidFill>
              </a:rPr>
              <a:t> či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 a získame tak čas ETA na </a:t>
            </a:r>
            <a:r>
              <a:rPr lang="sk-SK" dirty="0" err="1">
                <a:solidFill>
                  <a:schemeClr val="bg1"/>
                </a:solidFill>
              </a:rPr>
              <a:t>OBT</a:t>
            </a:r>
            <a:r>
              <a:rPr lang="sk-SK" dirty="0">
                <a:solidFill>
                  <a:schemeClr val="bg1"/>
                </a:solidFill>
              </a:rPr>
              <a:t> či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.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Rovnakým </a:t>
            </a:r>
            <a:r>
              <a:rPr lang="sk-SK" dirty="0">
                <a:solidFill>
                  <a:schemeClr val="bg1"/>
                </a:solidFill>
              </a:rPr>
              <a:t>spôsobom pokračujeme cez ďalšie prípadné </a:t>
            </a:r>
            <a:r>
              <a:rPr lang="sk-SK" dirty="0" err="1">
                <a:solidFill>
                  <a:schemeClr val="bg1"/>
                </a:solidFill>
              </a:rPr>
              <a:t>OBT</a:t>
            </a:r>
            <a:r>
              <a:rPr lang="sk-SK" dirty="0">
                <a:solidFill>
                  <a:schemeClr val="bg1"/>
                </a:solidFill>
              </a:rPr>
              <a:t> až na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, kde ako posledný získame čas ETA príletu na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.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Po pristáti </a:t>
            </a:r>
            <a:r>
              <a:rPr lang="sk-SK" dirty="0">
                <a:solidFill>
                  <a:schemeClr val="bg1"/>
                </a:solidFill>
              </a:rPr>
              <a:t>zapíšeme skutočný čas pristátia do príslušnej kolónky štítku. Princíp vedenia </a:t>
            </a:r>
            <a:r>
              <a:rPr lang="sk-SK" dirty="0" err="1">
                <a:solidFill>
                  <a:schemeClr val="bg1"/>
                </a:solidFill>
              </a:rPr>
              <a:t>navig</a:t>
            </a:r>
            <a:r>
              <a:rPr lang="sk-SK" dirty="0">
                <a:solidFill>
                  <a:schemeClr val="bg1"/>
                </a:solidFill>
              </a:rPr>
              <a:t>. štítku je taký, že všetky nasledujúce časy ETA sa získavajú - </a:t>
            </a:r>
            <a:r>
              <a:rPr lang="sk-SK" dirty="0" smtClean="0">
                <a:solidFill>
                  <a:schemeClr val="bg1"/>
                </a:solidFill>
              </a:rPr>
              <a:t>odvodzujú </a:t>
            </a:r>
            <a:r>
              <a:rPr lang="sk-SK" dirty="0">
                <a:solidFill>
                  <a:schemeClr val="bg1"/>
                </a:solidFill>
              </a:rPr>
              <a:t>od: posledného skutočného času + pripočítaného času letu na </a:t>
            </a:r>
            <a:r>
              <a:rPr lang="sk-SK" dirty="0" err="1">
                <a:solidFill>
                  <a:schemeClr val="bg1"/>
                </a:solidFill>
              </a:rPr>
              <a:t>OBT</a:t>
            </a:r>
            <a:r>
              <a:rPr lang="sk-SK" dirty="0">
                <a:solidFill>
                  <a:schemeClr val="bg1"/>
                </a:solidFill>
              </a:rPr>
              <a:t> či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Navig</a:t>
            </a:r>
            <a:r>
              <a:rPr lang="sk-SK" dirty="0">
                <a:solidFill>
                  <a:schemeClr val="bg1"/>
                </a:solidFill>
              </a:rPr>
              <a:t>. štítok vedieme počas letu vždy </a:t>
            </a:r>
            <a:r>
              <a:rPr lang="sk-SK" b="1" dirty="0">
                <a:solidFill>
                  <a:schemeClr val="bg1"/>
                </a:solidFill>
              </a:rPr>
              <a:t>dôsledne a čitateľne!!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Navigačný štítok - vyplnenie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4" y="1305204"/>
            <a:ext cx="3833772" cy="5402133"/>
          </a:xfrm>
        </p:spPr>
      </p:pic>
    </p:spTree>
    <p:extLst>
      <p:ext uri="{BB962C8B-B14F-4D97-AF65-F5344CB8AC3E}">
        <p14:creationId xmlns:p14="http://schemas.microsoft.com/office/powerpoint/2010/main" val="34793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Stanovenie náhradných letísk pre trať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Náhradné - záložné letisko = letisko pre prípad vynúteného prerušenia letu a pristátie z rôznych dôvodov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počasie</a:t>
            </a:r>
            <a:r>
              <a:rPr lang="sk-SK" sz="2000" dirty="0">
                <a:solidFill>
                  <a:schemeClr val="bg1"/>
                </a:solidFill>
              </a:rPr>
              <a:t>, 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technický </a:t>
            </a:r>
            <a:r>
              <a:rPr lang="sk-SK" sz="2000" dirty="0">
                <a:solidFill>
                  <a:schemeClr val="bg1"/>
                </a:solidFill>
              </a:rPr>
              <a:t>stav lietadla, 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zásoba </a:t>
            </a:r>
            <a:r>
              <a:rPr lang="sk-SK" sz="2000" dirty="0">
                <a:solidFill>
                  <a:schemeClr val="bg1"/>
                </a:solidFill>
              </a:rPr>
              <a:t>paliva, 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zdravotný </a:t>
            </a:r>
            <a:r>
              <a:rPr lang="sk-SK" sz="2000" dirty="0">
                <a:solidFill>
                  <a:schemeClr val="bg1"/>
                </a:solidFill>
              </a:rPr>
              <a:t>stav pilota atď</a:t>
            </a:r>
            <a:r>
              <a:rPr lang="sk-SK" sz="20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Tieto </a:t>
            </a:r>
            <a:r>
              <a:rPr lang="sk-SK" dirty="0">
                <a:solidFill>
                  <a:schemeClr val="bg1"/>
                </a:solidFill>
              </a:rPr>
              <a:t>letiská volíme podľa ich čo </a:t>
            </a:r>
            <a:r>
              <a:rPr lang="sk-SK" dirty="0" smtClean="0">
                <a:solidFill>
                  <a:schemeClr val="bg1"/>
                </a:solidFill>
              </a:rPr>
              <a:t>najmenšej </a:t>
            </a:r>
            <a:r>
              <a:rPr lang="sk-SK" dirty="0">
                <a:solidFill>
                  <a:schemeClr val="bg1"/>
                </a:solidFill>
              </a:rPr>
              <a:t>vzdialenosti k plánovanej trati a to i smerom naspäť. Náhradným letiskom môže byť aj letisko vzletu</a:t>
            </a:r>
          </a:p>
        </p:txBody>
      </p:sp>
    </p:spTree>
    <p:extLst>
      <p:ext uri="{BB962C8B-B14F-4D97-AF65-F5344CB8AC3E}">
        <p14:creationId xmlns:p14="http://schemas.microsoft.com/office/powerpoint/2010/main" val="11647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Informácie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Pred začatím letu je veliteľ (pilot aj žiak) povinný zoznámiť sa so všetkými dostupnými informáciami, ktoré sa týkajú plánovaného letu.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a) </a:t>
            </a:r>
            <a:r>
              <a:rPr lang="sk-SK" b="1" dirty="0" smtClean="0">
                <a:solidFill>
                  <a:schemeClr val="bg1"/>
                </a:solidFill>
              </a:rPr>
              <a:t>informácie </a:t>
            </a:r>
            <a:r>
              <a:rPr lang="sk-SK" b="1" dirty="0">
                <a:solidFill>
                  <a:schemeClr val="bg1"/>
                </a:solidFill>
              </a:rPr>
              <a:t>o letiskách</a:t>
            </a:r>
            <a:endParaRPr lang="sk-SK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/>
                </a:solidFill>
              </a:rPr>
              <a:t>Z leteckej </a:t>
            </a:r>
            <a:r>
              <a:rPr lang="sk-SK" dirty="0" smtClean="0">
                <a:solidFill>
                  <a:schemeClr val="bg1"/>
                </a:solidFill>
              </a:rPr>
              <a:t>informačnej </a:t>
            </a:r>
            <a:r>
              <a:rPr lang="sk-SK" dirty="0">
                <a:solidFill>
                  <a:schemeClr val="bg1"/>
                </a:solidFill>
              </a:rPr>
              <a:t>príručky </a:t>
            </a:r>
            <a:r>
              <a:rPr lang="sk-SK" dirty="0" err="1">
                <a:solidFill>
                  <a:schemeClr val="bg1"/>
                </a:solidFill>
              </a:rPr>
              <a:t>AIP-VFR</a:t>
            </a:r>
            <a:r>
              <a:rPr lang="sk-SK" dirty="0">
                <a:solidFill>
                  <a:schemeClr val="bg1"/>
                </a:solidFill>
              </a:rPr>
              <a:t> alebo „DATABÁZE </a:t>
            </a:r>
            <a:r>
              <a:rPr lang="sk-SK" dirty="0" err="1">
                <a:solidFill>
                  <a:schemeClr val="bg1"/>
                </a:solidFill>
              </a:rPr>
              <a:t>LETIŠŤ</a:t>
            </a:r>
            <a:r>
              <a:rPr lang="sk-SK" dirty="0">
                <a:solidFill>
                  <a:schemeClr val="bg1"/>
                </a:solidFill>
              </a:rPr>
              <a:t>“ prípadne internetovej stránky letiska si zistíme všetky dôležité informácie o letiskách určenia a letiskách náhradných (tak, </a:t>
            </a:r>
            <a:r>
              <a:rPr lang="sk-SK" dirty="0" smtClean="0">
                <a:solidFill>
                  <a:schemeClr val="bg1"/>
                </a:solidFill>
              </a:rPr>
              <a:t>ako keby </a:t>
            </a:r>
            <a:r>
              <a:rPr lang="sk-SK" dirty="0">
                <a:solidFill>
                  <a:schemeClr val="bg1"/>
                </a:solidFill>
              </a:rPr>
              <a:t>sme tam chceli pristáť). Sú to hlavne: volací znak a frekvencia, </a:t>
            </a:r>
            <a:r>
              <a:rPr lang="sk-SK" dirty="0" err="1">
                <a:solidFill>
                  <a:schemeClr val="bg1"/>
                </a:solidFill>
              </a:rPr>
              <a:t>ELEV</a:t>
            </a:r>
            <a:r>
              <a:rPr lang="sk-SK" dirty="0">
                <a:solidFill>
                  <a:schemeClr val="bg1"/>
                </a:solidFill>
              </a:rPr>
              <a:t>, používané </a:t>
            </a:r>
            <a:r>
              <a:rPr lang="sk-SK" dirty="0" err="1">
                <a:solidFill>
                  <a:schemeClr val="bg1"/>
                </a:solidFill>
              </a:rPr>
              <a:t>RWY</a:t>
            </a:r>
            <a:r>
              <a:rPr lang="sk-SK" dirty="0">
                <a:solidFill>
                  <a:schemeClr val="bg1"/>
                </a:solidFill>
              </a:rPr>
              <a:t>, zmysel a tvar okruhu, spôsoby príletu a odletu, druhy možnej prevádzky, poskytovaných služieb a všetky zvláštnosti a </a:t>
            </a:r>
            <a:r>
              <a:rPr lang="sk-SK" dirty="0" smtClean="0">
                <a:solidFill>
                  <a:schemeClr val="bg1"/>
                </a:solidFill>
              </a:rPr>
              <a:t>obmedzenia.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</a:rPr>
              <a:t>Hlavné </a:t>
            </a:r>
            <a:r>
              <a:rPr lang="sk-SK" dirty="0">
                <a:solidFill>
                  <a:schemeClr val="bg1"/>
                </a:solidFill>
              </a:rPr>
              <a:t>informácie o letisku je možné vyčítať priamo z mapy ICAO (</a:t>
            </a:r>
            <a:r>
              <a:rPr lang="sk-SK" dirty="0" err="1">
                <a:solidFill>
                  <a:schemeClr val="bg1"/>
                </a:solidFill>
              </a:rPr>
              <a:t>freq</a:t>
            </a:r>
            <a:r>
              <a:rPr lang="sk-SK" dirty="0">
                <a:solidFill>
                  <a:schemeClr val="bg1"/>
                </a:solidFill>
              </a:rPr>
              <a:t>. , </a:t>
            </a:r>
            <a:r>
              <a:rPr lang="sk-SK" dirty="0" err="1">
                <a:solidFill>
                  <a:schemeClr val="bg1"/>
                </a:solidFill>
              </a:rPr>
              <a:t>ELEV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smtClean="0">
                <a:solidFill>
                  <a:schemeClr val="bg1"/>
                </a:solidFill>
              </a:rPr>
              <a:t>orientácie </a:t>
            </a:r>
            <a:r>
              <a:rPr lang="sk-SK" dirty="0">
                <a:solidFill>
                  <a:schemeClr val="bg1"/>
                </a:solidFill>
              </a:rPr>
              <a:t>hl. </a:t>
            </a:r>
            <a:r>
              <a:rPr lang="sk-SK" dirty="0" err="1">
                <a:solidFill>
                  <a:schemeClr val="bg1"/>
                </a:solidFill>
              </a:rPr>
              <a:t>RWY</a:t>
            </a:r>
            <a:r>
              <a:rPr lang="sk-SK" dirty="0">
                <a:solidFill>
                  <a:schemeClr val="bg1"/>
                </a:solidFill>
              </a:rPr>
              <a:t>, jej dĺžka a možné druhy prevádzky ako para atď.). Tieto informácie trvalého charakteru je vhodné doplniť o aktuálne informácie: stav </a:t>
            </a:r>
            <a:r>
              <a:rPr lang="sk-SK" dirty="0" err="1">
                <a:solidFill>
                  <a:schemeClr val="bg1"/>
                </a:solidFill>
              </a:rPr>
              <a:t>RWY</a:t>
            </a:r>
            <a:r>
              <a:rPr lang="sk-SK" dirty="0">
                <a:solidFill>
                  <a:schemeClr val="bg1"/>
                </a:solidFill>
              </a:rPr>
              <a:t>, prevádzka a počasie na danom letisku, ktoré si určite skúsime získať telefonicky (od miestneho AK).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Informácie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b) informácie o priestoroch </a:t>
            </a:r>
            <a:r>
              <a:rPr lang="sk-SK" b="1" dirty="0" err="1">
                <a:solidFill>
                  <a:schemeClr val="bg1"/>
                </a:solidFill>
              </a:rPr>
              <a:t>LZ</a:t>
            </a:r>
            <a:r>
              <a:rPr lang="sk-SK" b="1" dirty="0">
                <a:solidFill>
                  <a:schemeClr val="bg1"/>
                </a:solidFill>
              </a:rPr>
              <a:t> R (P a D)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Vypíšeme si do navigačného štítku pod seba priestory </a:t>
            </a:r>
            <a:r>
              <a:rPr lang="sk-SK" dirty="0" err="1">
                <a:solidFill>
                  <a:schemeClr val="bg1"/>
                </a:solidFill>
              </a:rPr>
              <a:t>LZ</a:t>
            </a:r>
            <a:r>
              <a:rPr lang="sk-SK" dirty="0">
                <a:solidFill>
                  <a:schemeClr val="bg1"/>
                </a:solidFill>
              </a:rPr>
              <a:t> R, ktoré naša trať pretína, alebo sa k nim približuje. Informácie o aktivácii týchto priestorov získame napr. na stránkach veliteľstva vzdušných síl SR (</a:t>
            </a:r>
            <a:r>
              <a:rPr lang="sk-SK" u="sng" dirty="0">
                <a:solidFill>
                  <a:schemeClr val="bg1"/>
                </a:solidFill>
                <a:hlinkClick r:id="rId2"/>
              </a:rPr>
              <a:t>http://www.vvzs.mil.sk/352/</a:t>
            </a:r>
            <a:r>
              <a:rPr lang="sk-SK" dirty="0">
                <a:solidFill>
                  <a:schemeClr val="bg1"/>
                </a:solidFill>
              </a:rPr>
              <a:t>). Časy aktivácií sú uvádzané v </a:t>
            </a:r>
            <a:r>
              <a:rPr lang="sk-SK" dirty="0" err="1">
                <a:solidFill>
                  <a:schemeClr val="bg1"/>
                </a:solidFill>
              </a:rPr>
              <a:t>UTC</a:t>
            </a:r>
            <a:r>
              <a:rPr lang="sk-SK" dirty="0">
                <a:solidFill>
                  <a:schemeClr val="bg1"/>
                </a:solidFill>
              </a:rPr>
              <a:t>. Zapíšeme si ich do navigačného štítku. Priestory </a:t>
            </a:r>
            <a:r>
              <a:rPr lang="sk-SK" dirty="0" err="1">
                <a:solidFill>
                  <a:schemeClr val="bg1"/>
                </a:solidFill>
              </a:rPr>
              <a:t>LZ</a:t>
            </a:r>
            <a:r>
              <a:rPr lang="sk-SK" dirty="0">
                <a:solidFill>
                  <a:schemeClr val="bg1"/>
                </a:solidFill>
              </a:rPr>
              <a:t> R môžu byť aktivované buď celý deň, alebo len časť dňa, alebo nie sú aktivované vôbec. Podľa ich výškového charakteru ich môžeme buď podletieť, nadletieť, alebo obletieť. Priestory </a:t>
            </a:r>
            <a:r>
              <a:rPr lang="sk-SK" dirty="0" err="1">
                <a:solidFill>
                  <a:schemeClr val="bg1"/>
                </a:solidFill>
              </a:rPr>
              <a:t>LZ</a:t>
            </a:r>
            <a:r>
              <a:rPr lang="sk-SK" dirty="0">
                <a:solidFill>
                  <a:schemeClr val="bg1"/>
                </a:solidFill>
              </a:rPr>
              <a:t> P sú aktivované trvale a podľa ich výškového charakteru ich môžeme nadletieť alebo obletieť. Priestory </a:t>
            </a:r>
            <a:r>
              <a:rPr lang="sk-SK" dirty="0" err="1">
                <a:solidFill>
                  <a:schemeClr val="bg1"/>
                </a:solidFill>
              </a:rPr>
              <a:t>LZ</a:t>
            </a:r>
            <a:r>
              <a:rPr lang="sk-SK" dirty="0">
                <a:solidFill>
                  <a:schemeClr val="bg1"/>
                </a:solidFill>
              </a:rPr>
              <a:t> D sú aktivované trvale a je v nich vykonávaná činnosť nebezpečná pre lietanie.</a:t>
            </a:r>
          </a:p>
        </p:txBody>
      </p:sp>
    </p:spTree>
    <p:extLst>
      <p:ext uri="{BB962C8B-B14F-4D97-AF65-F5344CB8AC3E}">
        <p14:creationId xmlns:p14="http://schemas.microsoft.com/office/powerpoint/2010/main" val="34745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Letový plán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https://www.icao.int/publications/DOC8643/Pages/Search.aspx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3210142"/>
            <a:ext cx="5258533" cy="28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Kniha letov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37" y="1965889"/>
            <a:ext cx="10216662" cy="28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776047" y="2480065"/>
            <a:ext cx="7690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cap="all" dirty="0">
                <a:solidFill>
                  <a:srgbClr val="099BDD"/>
                </a:solidFill>
                <a:ea typeface="+mj-ea"/>
                <a:cs typeface="+mj-cs"/>
              </a:rPr>
              <a:t>Ďakujem za </a:t>
            </a:r>
            <a:r>
              <a:rPr lang="sk-SK" sz="4000" b="1" cap="all" dirty="0" smtClean="0">
                <a:solidFill>
                  <a:srgbClr val="099BDD"/>
                </a:solidFill>
                <a:ea typeface="+mj-ea"/>
                <a:cs typeface="+mj-cs"/>
              </a:rPr>
              <a:t>pozornosť</a:t>
            </a:r>
          </a:p>
          <a:p>
            <a:pPr algn="ctr"/>
            <a:r>
              <a:rPr lang="sk-SK" sz="4000" b="1" cap="all" dirty="0" smtClean="0">
                <a:solidFill>
                  <a:srgbClr val="099BDD"/>
                </a:solidFill>
                <a:ea typeface="+mj-ea"/>
                <a:cs typeface="+mj-cs"/>
              </a:rPr>
              <a:t>A </a:t>
            </a:r>
          </a:p>
          <a:p>
            <a:pPr algn="ctr"/>
            <a:r>
              <a:rPr lang="sk-SK" sz="4000" b="1" cap="all" dirty="0" smtClean="0">
                <a:solidFill>
                  <a:srgbClr val="099BDD"/>
                </a:solidFill>
                <a:ea typeface="+mj-ea"/>
                <a:cs typeface="+mj-cs"/>
              </a:rPr>
              <a:t>dodržiavanie postupov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Príprava na navigačný let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Použité </a:t>
            </a:r>
            <a:r>
              <a:rPr lang="sk-SK" b="1" dirty="0" smtClean="0">
                <a:solidFill>
                  <a:schemeClr val="bg1"/>
                </a:solidFill>
              </a:rPr>
              <a:t>skratky</a:t>
            </a:r>
            <a:endParaRPr lang="sk-SK" dirty="0">
              <a:solidFill>
                <a:schemeClr val="bg1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22627"/>
              </p:ext>
            </p:extLst>
          </p:nvPr>
        </p:nvGraphicFramePr>
        <p:xfrm>
          <a:off x="2403334" y="2492348"/>
          <a:ext cx="6813493" cy="3803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641"/>
                <a:gridCol w="4979852"/>
              </a:tblGrid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Skratka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Význam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VBT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Východzí bod trate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KBT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Koncový bod trate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OBT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Otočný bod trate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ČÚ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Časové úsečky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 smtClean="0">
                          <a:effectLst/>
                        </a:rPr>
                        <a:t>TUZ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Traťový uhol zemepisný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H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Výška letu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Vzdialenosť v celých km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t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Čas v celých hodinách a minútach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ETA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Predpokladaný čas príletu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ATA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Aktuálny čas príletu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QNH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Tlak prepočítaný na hladinu mora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ELEV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Nadmorská výška letiska/prekážky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Voľba trate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Trať volíme s ohľadom </a:t>
            </a:r>
            <a:r>
              <a:rPr lang="sk-SK" dirty="0" smtClean="0">
                <a:solidFill>
                  <a:schemeClr val="bg1"/>
                </a:solidFill>
              </a:rPr>
              <a:t>na: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rozdelenie vzdušného priestoru, 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</a:rPr>
              <a:t> zakázané </a:t>
            </a:r>
            <a:r>
              <a:rPr lang="sk-SK" dirty="0">
                <a:solidFill>
                  <a:schemeClr val="bg1"/>
                </a:solidFill>
              </a:rPr>
              <a:t>priestory </a:t>
            </a:r>
            <a:r>
              <a:rPr lang="sk-SK" dirty="0" err="1">
                <a:solidFill>
                  <a:schemeClr val="bg1"/>
                </a:solidFill>
              </a:rPr>
              <a:t>LZ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P,</a:t>
            </a:r>
            <a:r>
              <a:rPr lang="sk-SK" dirty="0">
                <a:solidFill>
                  <a:schemeClr val="bg1"/>
                </a:solidFill>
              </a:rPr>
              <a:t> obmedzené priestory </a:t>
            </a:r>
            <a:r>
              <a:rPr lang="sk-SK" dirty="0" err="1">
                <a:solidFill>
                  <a:schemeClr val="bg1"/>
                </a:solidFill>
              </a:rPr>
              <a:t>LZ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R a nebezpečné </a:t>
            </a:r>
            <a:r>
              <a:rPr lang="sk-SK" dirty="0" err="1" smtClean="0">
                <a:solidFill>
                  <a:schemeClr val="bg1"/>
                </a:solidFill>
              </a:rPr>
              <a:t>LZ</a:t>
            </a:r>
            <a:r>
              <a:rPr lang="sk-SK" dirty="0" smtClean="0">
                <a:solidFill>
                  <a:schemeClr val="bg1"/>
                </a:solidFill>
              </a:rPr>
              <a:t> D, </a:t>
            </a:r>
            <a:endParaRPr lang="sk-SK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</a:rPr>
              <a:t> typ </a:t>
            </a:r>
            <a:r>
              <a:rPr lang="sk-SK" dirty="0">
                <a:solidFill>
                  <a:schemeClr val="bg1"/>
                </a:solidFill>
              </a:rPr>
              <a:t>použitého lietadla (</a:t>
            </a:r>
            <a:r>
              <a:rPr lang="sk-SK" dirty="0" err="1">
                <a:solidFill>
                  <a:schemeClr val="bg1"/>
                </a:solidFill>
              </a:rPr>
              <a:t>ULL</a:t>
            </a:r>
            <a:r>
              <a:rPr lang="sk-SK" dirty="0">
                <a:solidFill>
                  <a:schemeClr val="bg1"/>
                </a:solidFill>
              </a:rPr>
              <a:t>, jednomotorové, dvojmotorové),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</a:rPr>
              <a:t> jeho </a:t>
            </a:r>
            <a:r>
              <a:rPr lang="sk-SK" dirty="0">
                <a:solidFill>
                  <a:schemeClr val="bg1"/>
                </a:solidFill>
              </a:rPr>
              <a:t>vybavenie, podmienky </a:t>
            </a:r>
            <a:r>
              <a:rPr lang="sk-SK" dirty="0" err="1">
                <a:solidFill>
                  <a:schemeClr val="bg1"/>
                </a:solidFill>
              </a:rPr>
              <a:t>VMC</a:t>
            </a:r>
            <a:r>
              <a:rPr lang="sk-SK" dirty="0">
                <a:solidFill>
                  <a:schemeClr val="bg1"/>
                </a:solidFill>
              </a:rPr>
              <a:t> v súvislosti s charakterom terénu a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</a:rPr>
              <a:t> zvlášť </a:t>
            </a:r>
            <a:r>
              <a:rPr lang="sk-SK" dirty="0">
                <a:solidFill>
                  <a:schemeClr val="bg1"/>
                </a:solidFill>
              </a:rPr>
              <a:t>na celkovú </a:t>
            </a:r>
            <a:r>
              <a:rPr lang="sk-SK" dirty="0" smtClean="0">
                <a:solidFill>
                  <a:schemeClr val="bg1"/>
                </a:solidFill>
              </a:rPr>
              <a:t>meteorologickú </a:t>
            </a:r>
            <a:r>
              <a:rPr lang="sk-SK" dirty="0">
                <a:solidFill>
                  <a:schemeClr val="bg1"/>
                </a:solidFill>
              </a:rPr>
              <a:t>situáciu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14" y="5179423"/>
            <a:ext cx="1273569" cy="12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Príprava mapy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Používame zásadne platnú leteckú mapu ICAO 1 : 500 000.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</a:rPr>
              <a:t>Zakreslíme </a:t>
            </a:r>
            <a:r>
              <a:rPr lang="sk-SK" dirty="0">
                <a:solidFill>
                  <a:schemeClr val="bg1"/>
                </a:solidFill>
              </a:rPr>
              <a:t>trať do mapy – buď mäkkou ceruzkou alebo </a:t>
            </a:r>
            <a:r>
              <a:rPr lang="sk-SK" dirty="0" err="1">
                <a:solidFill>
                  <a:schemeClr val="bg1"/>
                </a:solidFill>
              </a:rPr>
              <a:t>gumovacím</a:t>
            </a:r>
            <a:r>
              <a:rPr lang="sk-SK" dirty="0">
                <a:solidFill>
                  <a:schemeClr val="bg1"/>
                </a:solidFill>
              </a:rPr>
              <a:t> perom, aby bolo možné prípadnú chybu opraviť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sk-SK" dirty="0">
              <a:solidFill>
                <a:schemeClr val="bg1"/>
              </a:solidFill>
            </a:endParaRPr>
          </a:p>
          <a:p>
            <a:pPr lvl="2"/>
            <a:r>
              <a:rPr lang="sk-SK" dirty="0" err="1">
                <a:solidFill>
                  <a:schemeClr val="bg1"/>
                </a:solidFill>
              </a:rPr>
              <a:t>VBT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OBT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 označíme krúžkami s priemerom 1 - 1,5 cm. Ak sú </a:t>
            </a:r>
            <a:r>
              <a:rPr lang="sk-SK" dirty="0" err="1">
                <a:solidFill>
                  <a:schemeClr val="bg1"/>
                </a:solidFill>
              </a:rPr>
              <a:t>VBT</a:t>
            </a:r>
            <a:r>
              <a:rPr lang="sk-SK" dirty="0">
                <a:solidFill>
                  <a:schemeClr val="bg1"/>
                </a:solidFill>
              </a:rPr>
              <a:t>, </a:t>
            </a:r>
            <a:r>
              <a:rPr lang="sk-SK" dirty="0" err="1">
                <a:solidFill>
                  <a:schemeClr val="bg1"/>
                </a:solidFill>
              </a:rPr>
              <a:t>OBT</a:t>
            </a:r>
            <a:r>
              <a:rPr lang="sk-SK" dirty="0">
                <a:solidFill>
                  <a:schemeClr val="bg1"/>
                </a:solidFill>
              </a:rPr>
              <a:t> a </a:t>
            </a:r>
            <a:r>
              <a:rPr lang="sk-SK" dirty="0" err="1">
                <a:solidFill>
                  <a:schemeClr val="bg1"/>
                </a:solidFill>
              </a:rPr>
              <a:t>KBT</a:t>
            </a:r>
            <a:r>
              <a:rPr lang="sk-SK" dirty="0">
                <a:solidFill>
                  <a:schemeClr val="bg1"/>
                </a:solidFill>
              </a:rPr>
              <a:t> letiská, využijeme symboly týchto letísk na mape a krúžky nerobíme. Krúžky spojíme podľa pravítka tak, aby čiara vychádzala a končila v pomyselnom strede krúžku, ale zakreslíme ju len k jeho obvodu, aby bolo zreteľne vidieť otočný bod. Týmto sme získali tzv. kurzové čiary - </a:t>
            </a:r>
            <a:r>
              <a:rPr lang="sk-SK" dirty="0" err="1">
                <a:solidFill>
                  <a:schemeClr val="bg1"/>
                </a:solidFill>
              </a:rPr>
              <a:t>kurzovky</a:t>
            </a:r>
            <a:r>
              <a:rPr lang="sk-SK" dirty="0">
                <a:solidFill>
                  <a:schemeClr val="bg1"/>
                </a:solidFill>
              </a:rPr>
              <a:t>. </a:t>
            </a:r>
            <a:r>
              <a:rPr lang="sk-SK" dirty="0" err="1">
                <a:solidFill>
                  <a:schemeClr val="bg1"/>
                </a:solidFill>
              </a:rPr>
              <a:t>Kurzovku</a:t>
            </a:r>
            <a:r>
              <a:rPr lang="sk-SK" dirty="0">
                <a:solidFill>
                  <a:schemeClr val="bg1"/>
                </a:solidFill>
              </a:rPr>
              <a:t> môžeme nazvať aj rameno trate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Príprava mapy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23051"/>
            <a:ext cx="7057292" cy="5277835"/>
          </a:xfrm>
        </p:spPr>
      </p:pic>
    </p:spTree>
    <p:extLst>
      <p:ext uri="{BB962C8B-B14F-4D97-AF65-F5344CB8AC3E}">
        <p14:creationId xmlns:p14="http://schemas.microsoft.com/office/powerpoint/2010/main" val="34872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Príprava mapy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rabicPeriod" startAt="2"/>
            </a:pPr>
            <a:r>
              <a:rPr lang="sk-SK" dirty="0" smtClean="0">
                <a:solidFill>
                  <a:schemeClr val="bg1"/>
                </a:solidFill>
              </a:rPr>
              <a:t>Na </a:t>
            </a:r>
            <a:r>
              <a:rPr lang="sk-SK" dirty="0">
                <a:solidFill>
                  <a:schemeClr val="bg1"/>
                </a:solidFill>
              </a:rPr>
              <a:t>jednotlivých ramenách trate si vyznačíme </a:t>
            </a:r>
            <a:r>
              <a:rPr lang="sk-SK" dirty="0" err="1">
                <a:solidFill>
                  <a:schemeClr val="bg1"/>
                </a:solidFill>
              </a:rPr>
              <a:t>ČÚ</a:t>
            </a:r>
            <a:r>
              <a:rPr lang="sk-SK" dirty="0">
                <a:solidFill>
                  <a:schemeClr val="bg1"/>
                </a:solidFill>
              </a:rPr>
              <a:t> formou krátkych čiar kolmo na </a:t>
            </a:r>
            <a:r>
              <a:rPr lang="sk-SK" dirty="0" err="1">
                <a:solidFill>
                  <a:schemeClr val="bg1"/>
                </a:solidFill>
              </a:rPr>
              <a:t>kurzovku</a:t>
            </a:r>
            <a:r>
              <a:rPr lang="sk-SK" dirty="0">
                <a:solidFill>
                  <a:schemeClr val="bg1"/>
                </a:solidFill>
              </a:rPr>
              <a:t>. Časové úsečky zakresľujeme na </a:t>
            </a:r>
            <a:r>
              <a:rPr lang="sk-SK" dirty="0" err="1">
                <a:solidFill>
                  <a:schemeClr val="bg1"/>
                </a:solidFill>
              </a:rPr>
              <a:t>kurzovku</a:t>
            </a:r>
            <a:r>
              <a:rPr lang="sk-SK" dirty="0">
                <a:solidFill>
                  <a:schemeClr val="bg1"/>
                </a:solidFill>
              </a:rPr>
              <a:t> každých 5 min letu, podľa zvolenej traťovej rýchlosti. Časové úsečky nanášame od každého otočného bodu od </a:t>
            </a:r>
            <a:r>
              <a:rPr lang="sk-SK" dirty="0" smtClean="0">
                <a:solidFill>
                  <a:schemeClr val="bg1"/>
                </a:solidFill>
              </a:rPr>
              <a:t>nuly.</a:t>
            </a: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sk-SK" dirty="0" smtClean="0">
                <a:solidFill>
                  <a:schemeClr val="bg1"/>
                </a:solidFill>
              </a:rPr>
              <a:t> Ku </a:t>
            </a:r>
            <a:r>
              <a:rPr lang="sk-SK" dirty="0">
                <a:solidFill>
                  <a:schemeClr val="bg1"/>
                </a:solidFill>
              </a:rPr>
              <a:t>každému ramenu zaznačíme odmeraný TÚZ dostatočne veľkým písmom (cca 1 cm), nakoľko ide o dôležitú informáciu. Vedľa TÚZ v zlomku napíšeme čas a vzdialenosť – dĺžku ramena. Do čitateľa zapíšeme čas a do menovateľa dĺžku. Čas zapíšeme v celých hodinách a minútach a dĺžku – vzdialenosť v kilometroch. Tieto údaje zapíšeme v smere letu na také miesto, aby neprekrývali dôležité </a:t>
            </a:r>
            <a:r>
              <a:rPr lang="sk-SK" dirty="0" smtClean="0">
                <a:solidFill>
                  <a:schemeClr val="bg1"/>
                </a:solidFill>
              </a:rPr>
              <a:t>informácie</a:t>
            </a: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sk-SK" dirty="0" smtClean="0">
                <a:solidFill>
                  <a:schemeClr val="bg1"/>
                </a:solidFill>
              </a:rPr>
              <a:t>Mapu </a:t>
            </a:r>
            <a:r>
              <a:rPr lang="sk-SK" dirty="0">
                <a:solidFill>
                  <a:schemeClr val="bg1"/>
                </a:solidFill>
              </a:rPr>
              <a:t>si poskladáme tak, aby trať letu bola na prednej strane, prípadne aby pokračovala na zadnej strane (po otočení), najvhodnejšie je zachovanie pôvodného formátu A4.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Príprava mapy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23051"/>
            <a:ext cx="7057292" cy="5277835"/>
          </a:xfrm>
        </p:spPr>
      </p:pic>
    </p:spTree>
    <p:extLst>
      <p:ext uri="{BB962C8B-B14F-4D97-AF65-F5344CB8AC3E}">
        <p14:creationId xmlns:p14="http://schemas.microsoft.com/office/powerpoint/2010/main" val="32600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Meranie a výpočty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Vykonávame pomocou mapy ICAO 1:500 000, </a:t>
            </a:r>
            <a:r>
              <a:rPr lang="sk-SK" dirty="0" err="1">
                <a:solidFill>
                  <a:schemeClr val="bg1"/>
                </a:solidFill>
              </a:rPr>
              <a:t>navig</a:t>
            </a:r>
            <a:r>
              <a:rPr lang="sk-SK" dirty="0">
                <a:solidFill>
                  <a:schemeClr val="bg1"/>
                </a:solidFill>
              </a:rPr>
              <a:t>. trojuholníka (pravítka a uhlomera) a kruhového </a:t>
            </a:r>
            <a:r>
              <a:rPr lang="sk-SK" dirty="0" err="1">
                <a:solidFill>
                  <a:schemeClr val="bg1"/>
                </a:solidFill>
              </a:rPr>
              <a:t>navig</a:t>
            </a:r>
            <a:r>
              <a:rPr lang="sk-SK" dirty="0">
                <a:solidFill>
                  <a:schemeClr val="bg1"/>
                </a:solidFill>
              </a:rPr>
              <a:t>. počítadla (</a:t>
            </a:r>
            <a:r>
              <a:rPr lang="sk-SK" dirty="0" err="1">
                <a:solidFill>
                  <a:schemeClr val="bg1"/>
                </a:solidFill>
              </a:rPr>
              <a:t>Jeppesen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flight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computer</a:t>
            </a:r>
            <a:r>
              <a:rPr lang="sk-SK" dirty="0">
                <a:solidFill>
                  <a:schemeClr val="bg1"/>
                </a:solidFill>
              </a:rPr>
              <a:t>, DR-2 , DR-3, alebo iného vhodného počítadla). Pre každé rameno trate </a:t>
            </a:r>
            <a:r>
              <a:rPr lang="sk-SK" dirty="0" smtClean="0">
                <a:solidFill>
                  <a:schemeClr val="bg1"/>
                </a:solidFill>
              </a:rPr>
              <a:t>vykonávame </a:t>
            </a:r>
            <a:r>
              <a:rPr lang="sk-SK" dirty="0">
                <a:solidFill>
                  <a:schemeClr val="bg1"/>
                </a:solidFill>
              </a:rPr>
              <a:t>výpočet zvlášť.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014" y="3414706"/>
            <a:ext cx="2606188" cy="25992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21" y="3424588"/>
            <a:ext cx="1398710" cy="258934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3419198"/>
            <a:ext cx="1789601" cy="259473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846" y="3424588"/>
            <a:ext cx="2606243" cy="25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469</TotalTime>
  <Words>1006</Words>
  <Application>Microsoft Office PowerPoint</Application>
  <PresentationFormat>Širokouhlá</PresentationFormat>
  <Paragraphs>118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4" baseType="lpstr">
      <vt:lpstr>Calibri</vt:lpstr>
      <vt:lpstr>Corbel</vt:lpstr>
      <vt:lpstr>Times New Roman</vt:lpstr>
      <vt:lpstr>Wingdings</vt:lpstr>
      <vt:lpstr>Pruhované</vt:lpstr>
      <vt:lpstr>Pozemná príprava navigačné lety</vt:lpstr>
      <vt:lpstr>Príprava na navigačný let</vt:lpstr>
      <vt:lpstr>Príprava na navigačný let</vt:lpstr>
      <vt:lpstr>Voľba trate</vt:lpstr>
      <vt:lpstr>Príprava mapy</vt:lpstr>
      <vt:lpstr>Príprava mapy</vt:lpstr>
      <vt:lpstr>Príprava mapy</vt:lpstr>
      <vt:lpstr>Príprava mapy</vt:lpstr>
      <vt:lpstr>Meranie a výpočty</vt:lpstr>
      <vt:lpstr>Meranie a výpočty</vt:lpstr>
      <vt:lpstr>Meranie a výpočty</vt:lpstr>
      <vt:lpstr>Meranie a výpočty</vt:lpstr>
      <vt:lpstr>Meranie a výpočty</vt:lpstr>
      <vt:lpstr>Meranie a výpočty</vt:lpstr>
      <vt:lpstr>Situácia - Slepá mapa</vt:lpstr>
      <vt:lpstr>Voľba výšky trate – cestovné hladiny</vt:lpstr>
      <vt:lpstr>Výškový profil trate</vt:lpstr>
      <vt:lpstr>Výškový profil trate</vt:lpstr>
      <vt:lpstr>Výškový profil trate</vt:lpstr>
      <vt:lpstr>Výškový profil trate</vt:lpstr>
      <vt:lpstr>Navigačný štítok - vyplnenie</vt:lpstr>
      <vt:lpstr>Navigačný štítok – práca počas letu</vt:lpstr>
      <vt:lpstr>Navigačný štítok - vyplnenie</vt:lpstr>
      <vt:lpstr>Stanovenie náhradných letísk pre trať</vt:lpstr>
      <vt:lpstr>Informácie </vt:lpstr>
      <vt:lpstr>Informácie </vt:lpstr>
      <vt:lpstr>Letový plán</vt:lpstr>
      <vt:lpstr>Kniha letov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Pozemná príprava – navigačné lety</dc:title>
  <dc:creator>Martin</dc:creator>
  <cp:lastModifiedBy>Martin</cp:lastModifiedBy>
  <cp:revision>38</cp:revision>
  <dcterms:created xsi:type="dcterms:W3CDTF">2020-12-29T16:39:55Z</dcterms:created>
  <dcterms:modified xsi:type="dcterms:W3CDTF">2021-03-13T09:55:22Z</dcterms:modified>
</cp:coreProperties>
</file>